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theme/themeOverride4.xml" ContentType="application/vnd.openxmlformats-officedocument.themeOverride+xml"/>
  <Override PartName="/ppt/notesSlides/notesSlide6.xml" ContentType="application/vnd.openxmlformats-officedocument.presentationml.notesSlide+xml"/>
  <Override PartName="/ppt/theme/themeOverride5.xml" ContentType="application/vnd.openxmlformats-officedocument.themeOverride+xml"/>
  <Override PartName="/ppt/notesSlides/notesSlide7.xml" ContentType="application/vnd.openxmlformats-officedocument.presentationml.notesSlide+xml"/>
  <Override PartName="/ppt/theme/themeOverride6.xml" ContentType="application/vnd.openxmlformats-officedocument.themeOverride+xml"/>
  <Override PartName="/ppt/notesSlides/notesSlide8.xml" ContentType="application/vnd.openxmlformats-officedocument.presentationml.notesSlide+xml"/>
  <Override PartName="/ppt/theme/themeOverride7.xml" ContentType="application/vnd.openxmlformats-officedocument.themeOverride+xml"/>
  <Override PartName="/ppt/notesSlides/notesSlide9.xml" ContentType="application/vnd.openxmlformats-officedocument.presentationml.notesSlide+xml"/>
  <Override PartName="/ppt/theme/themeOverride8.xml" ContentType="application/vnd.openxmlformats-officedocument.themeOverride+xml"/>
  <Override PartName="/ppt/notesSlides/notesSlide10.xml" ContentType="application/vnd.openxmlformats-officedocument.presentationml.notesSlide+xml"/>
  <Override PartName="/ppt/theme/themeOverride9.xml" ContentType="application/vnd.openxmlformats-officedocument.themeOverr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61" r:id="rId2"/>
    <p:sldMasterId id="2147483773" r:id="rId3"/>
    <p:sldMasterId id="2147483785" r:id="rId4"/>
    <p:sldMasterId id="2147483797" r:id="rId5"/>
    <p:sldMasterId id="2147483809" r:id="rId6"/>
  </p:sldMasterIdLst>
  <p:notesMasterIdLst>
    <p:notesMasterId r:id="rId20"/>
  </p:notesMasterIdLst>
  <p:sldIdLst>
    <p:sldId id="256" r:id="rId7"/>
    <p:sldId id="295" r:id="rId8"/>
    <p:sldId id="313" r:id="rId9"/>
    <p:sldId id="261" r:id="rId10"/>
    <p:sldId id="307" r:id="rId11"/>
    <p:sldId id="320" r:id="rId12"/>
    <p:sldId id="315" r:id="rId13"/>
    <p:sldId id="321" r:id="rId14"/>
    <p:sldId id="317" r:id="rId15"/>
    <p:sldId id="316" r:id="rId16"/>
    <p:sldId id="318" r:id="rId17"/>
    <p:sldId id="323" r:id="rId18"/>
    <p:sldId id="32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009" autoAdjust="0"/>
  </p:normalViewPr>
  <p:slideViewPr>
    <p:cSldViewPr>
      <p:cViewPr varScale="1">
        <p:scale>
          <a:sx n="49" d="100"/>
          <a:sy n="4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C60103-0FB4-4C6A-9580-D8BDDB70BCB0}" type="datetimeFigureOut">
              <a:rPr lang="en-US" smtClean="0"/>
              <a:t>1/31/2014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4971AF-8890-4C11-9A36-30DF85265966}" type="slidenum">
              <a:rPr lang="en-US" smtClean="0"/>
              <a:t>‹#›</a:t>
            </a:fld>
            <a:endParaRPr lang="en-US"/>
          </a:p>
        </p:txBody>
      </p:sp>
    </p:spTree>
    <p:extLst>
      <p:ext uri="{BB962C8B-B14F-4D97-AF65-F5344CB8AC3E}">
        <p14:creationId xmlns:p14="http://schemas.microsoft.com/office/powerpoint/2010/main" val="3478435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t>1</a:t>
            </a:fld>
            <a:endParaRPr lang="en-US"/>
          </a:p>
        </p:txBody>
      </p:sp>
    </p:spTree>
    <p:extLst>
      <p:ext uri="{BB962C8B-B14F-4D97-AF65-F5344CB8AC3E}">
        <p14:creationId xmlns:p14="http://schemas.microsoft.com/office/powerpoint/2010/main" val="3027156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a:t>
            </a:r>
            <a:r>
              <a:rPr lang="en-US" baseline="0" dirty="0" smtClean="0"/>
              <a:t> because we do not see God actively destroying the wicked or because we do not see the relief coming from our personal suffering, does not mean that justice is not before Him. Hence, </a:t>
            </a:r>
            <a:r>
              <a:rPr lang="en-US" baseline="0" dirty="0" err="1" smtClean="0"/>
              <a:t>Elihu</a:t>
            </a:r>
            <a:r>
              <a:rPr lang="en-US" baseline="0" dirty="0" smtClean="0"/>
              <a:t> charges Job with speaking words without knowledge because he spoke harshly against God.  There can be things which are not seen, but are nevertheless there. Job did not know that Satan was behind these things and that in the balance was the question </a:t>
            </a:r>
            <a:r>
              <a:rPr lang="en-US" baseline="0" dirty="0" smtClean="0"/>
              <a:t>“will </a:t>
            </a:r>
            <a:r>
              <a:rPr lang="en-US" baseline="0" dirty="0" smtClean="0"/>
              <a:t>man love God without the </a:t>
            </a:r>
            <a:r>
              <a:rPr lang="en-US" baseline="0" dirty="0" smtClean="0"/>
              <a:t>pay?”</a:t>
            </a:r>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893114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a:t>
            </a:r>
            <a:r>
              <a:rPr lang="en-US" baseline="0" dirty="0" smtClean="0"/>
              <a:t> Satan right about you and me? Will we hold fast to righteousness only if everything goes well? Will we give all that we have for our life? Or will we be like Jesus and be willing to give up all, even our life, to remain true to the will of God?</a:t>
            </a:r>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t>13</a:t>
            </a:fld>
            <a:endParaRPr lang="en-US"/>
          </a:p>
        </p:txBody>
      </p:sp>
    </p:spTree>
    <p:extLst>
      <p:ext uri="{BB962C8B-B14F-4D97-AF65-F5344CB8AC3E}">
        <p14:creationId xmlns:p14="http://schemas.microsoft.com/office/powerpoint/2010/main" val="4075696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bg1"/>
                </a:solidFill>
              </a:rPr>
              <a:t>More</a:t>
            </a:r>
            <a:r>
              <a:rPr lang="en-US" baseline="0" dirty="0" smtClean="0">
                <a:solidFill>
                  <a:schemeClr val="bg1"/>
                </a:solidFill>
              </a:rPr>
              <a:t> will view the Bible as not being sacred due to not believing it is accurate. Think about it, if the Bible teaches that thorns were the product of sin-cursed world, then how could the bible be true if thorns existed for millions of years before Adam and Eve? Hence, millions of years is a direct war against the scriptures. </a:t>
            </a:r>
            <a:endParaRPr lang="en-US" dirty="0" smtClean="0">
              <a:solidFill>
                <a:schemeClr val="bg1"/>
              </a:solidFill>
            </a:endParaRPr>
          </a:p>
        </p:txBody>
      </p:sp>
      <p:sp>
        <p:nvSpPr>
          <p:cNvPr id="4" name="Slide Number Placeholder 3"/>
          <p:cNvSpPr>
            <a:spLocks noGrp="1"/>
          </p:cNvSpPr>
          <p:nvPr>
            <p:ph type="sldNum" sz="quarter" idx="10"/>
          </p:nvPr>
        </p:nvSpPr>
        <p:spPr/>
        <p:txBody>
          <a:bodyPr/>
          <a:lstStyle/>
          <a:p>
            <a:fld id="{044971AF-8890-4C11-9A36-30DF85265966}" type="slidenum">
              <a:rPr lang="en-US" smtClean="0"/>
              <a:t>2</a:t>
            </a:fld>
            <a:endParaRPr lang="en-US"/>
          </a:p>
        </p:txBody>
      </p:sp>
    </p:spTree>
    <p:extLst>
      <p:ext uri="{BB962C8B-B14F-4D97-AF65-F5344CB8AC3E}">
        <p14:creationId xmlns:p14="http://schemas.microsoft.com/office/powerpoint/2010/main" val="1350705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Job started out</a:t>
            </a:r>
            <a:r>
              <a:rPr lang="en-US" baseline="0" dirty="0" smtClean="0"/>
              <a:t> well by not sinning with his words. But in the course of time, he actually brought a </a:t>
            </a:r>
            <a:r>
              <a:rPr lang="en-US" baseline="0" dirty="0" smtClean="0"/>
              <a:t>charge </a:t>
            </a:r>
            <a:r>
              <a:rPr lang="en-US" baseline="0" dirty="0" smtClean="0"/>
              <a:t>against God and </a:t>
            </a:r>
            <a:r>
              <a:rPr lang="en-US" baseline="0" dirty="0" err="1" smtClean="0"/>
              <a:t>Elihu</a:t>
            </a:r>
            <a:r>
              <a:rPr lang="en-US" baseline="0" dirty="0" smtClean="0"/>
              <a:t> correctly points out that he was actually contending with God (see Job 10:2cf. Is. 45:9; 1 Cor. 10:22). </a:t>
            </a:r>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t>4</a:t>
            </a:fld>
            <a:endParaRPr lang="en-US"/>
          </a:p>
        </p:txBody>
      </p:sp>
    </p:spTree>
    <p:extLst>
      <p:ext uri="{BB962C8B-B14F-4D97-AF65-F5344CB8AC3E}">
        <p14:creationId xmlns:p14="http://schemas.microsoft.com/office/powerpoint/2010/main" val="2893114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Job is now in the general class of sufferers and yet he has done his all to live upright before God</a:t>
            </a:r>
          </a:p>
          <a:p>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893114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893114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893114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Barnes</a:t>
            </a:r>
            <a:r>
              <a:rPr lang="en-US" baseline="0" dirty="0" smtClean="0"/>
              <a:t> noted, “Many of the afflicted have no peace or consolation in their trials — no ‘songs in the night’ — BECAUSE THEY ARE TOO PROUD TO PRAY!” </a:t>
            </a:r>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893114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God created Leviathan and deserves to be honored whether we understand His ways or </a:t>
            </a:r>
            <a:r>
              <a:rPr lang="en-US" dirty="0" smtClean="0"/>
              <a:t>not.</a:t>
            </a:r>
            <a:r>
              <a:rPr lang="en-US" baseline="0" dirty="0" smtClean="0"/>
              <a:t> </a:t>
            </a:r>
            <a:r>
              <a:rPr lang="en-US" dirty="0" smtClean="0"/>
              <a:t>This is a </a:t>
            </a:r>
            <a:r>
              <a:rPr lang="en-US" dirty="0" smtClean="0"/>
              <a:t>most fundamental point given early on in man’s </a:t>
            </a:r>
            <a:r>
              <a:rPr lang="en-US" dirty="0" smtClean="0"/>
              <a:t>history.</a:t>
            </a:r>
            <a:endParaRPr lang="en-US" dirty="0" smtClean="0"/>
          </a:p>
          <a:p>
            <a:r>
              <a:rPr lang="en-US" baseline="0" dirty="0" smtClean="0"/>
              <a:t>Today we </a:t>
            </a:r>
            <a:r>
              <a:rPr lang="en-US" baseline="0" dirty="0" smtClean="0"/>
              <a:t>know more about the moral rule of God </a:t>
            </a:r>
            <a:r>
              <a:rPr lang="en-US" baseline="0" dirty="0" smtClean="0"/>
              <a:t>through the </a:t>
            </a:r>
            <a:r>
              <a:rPr lang="en-US" baseline="0" dirty="0" smtClean="0"/>
              <a:t>New Testament than what Job did. We know there is a judgment day coming. We know that there is life after the grave and man will account for what he did with his life. We know that God suffered because of man’s sin and that Jesus came to save us from sin. But even if we didn’t know that, we are still bound to honor the creator because, He is the creator!</a:t>
            </a:r>
            <a:endParaRPr lang="en-US" dirty="0" smtClean="0"/>
          </a:p>
          <a:p>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893114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 “It must be God’s will” –really? Is it</a:t>
            </a:r>
            <a:r>
              <a:rPr lang="en-US" baseline="0" dirty="0" smtClean="0"/>
              <a:t> really God’s will for a man to be paralyzed in a car wreck? For a woman to be raped? For a house to burn down on a family, for people to suffer with all kinds of diseases? Why do so few ever talk about Satan’s will (Lk. 13:16; Acts 10:38). Was Jesus undoing God’s will in these healings?</a:t>
            </a:r>
          </a:p>
          <a:p>
            <a:endParaRPr lang="en-US" dirty="0" smtClean="0"/>
          </a:p>
          <a:p>
            <a:r>
              <a:rPr lang="en-US" dirty="0" smtClean="0"/>
              <a:t>Others have said in a belittling</a:t>
            </a:r>
            <a:r>
              <a:rPr lang="en-US" baseline="0" dirty="0" smtClean="0"/>
              <a:t> way, “The Man upstairs is asleep at the wheel” or “you must have done something really evil to bring on this calamity” (cf. Acts 28:3, 4).</a:t>
            </a:r>
            <a:endParaRPr lang="en-US" dirty="0"/>
          </a:p>
        </p:txBody>
      </p:sp>
      <p:sp>
        <p:nvSpPr>
          <p:cNvPr id="4" name="Slide Number Placeholder 3"/>
          <p:cNvSpPr>
            <a:spLocks noGrp="1"/>
          </p:cNvSpPr>
          <p:nvPr>
            <p:ph type="sldNum" sz="quarter" idx="10"/>
          </p:nvPr>
        </p:nvSpPr>
        <p:spPr/>
        <p:txBody>
          <a:bodyPr/>
          <a:lstStyle/>
          <a:p>
            <a:fld id="{044971AF-8890-4C11-9A36-30DF85265966}"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893114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018D2F-7E75-497F-856F-7BB1A8B5502A}" type="datetimeFigureOut">
              <a:rPr lang="en-US" smtClean="0"/>
              <a:t>1/31/2014</a:t>
            </a:fld>
            <a:endParaRPr lang="en-US"/>
          </a:p>
        </p:txBody>
      </p:sp>
      <p:sp>
        <p:nvSpPr>
          <p:cNvPr id="8" name="Slide Number Placeholder 7"/>
          <p:cNvSpPr>
            <a:spLocks noGrp="1"/>
          </p:cNvSpPr>
          <p:nvPr>
            <p:ph type="sldNum" sz="quarter" idx="11"/>
          </p:nvPr>
        </p:nvSpPr>
        <p:spPr/>
        <p:txBody>
          <a:bodyPr/>
          <a:lstStyle/>
          <a:p>
            <a:fld id="{75C2461B-2CB7-4BE9-9484-42A3EF58B08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t>1/31/2014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2461B-2CB7-4BE9-9484-42A3EF58B0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t>1/31/2014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2461B-2CB7-4BE9-9484-42A3EF58B08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2564140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624003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214587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7860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596973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5134596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735555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39612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018D2F-7E75-497F-856F-7BB1A8B5502A}" type="datetimeFigureOut">
              <a:rPr lang="en-US" smtClean="0"/>
              <a:t>1/31/2014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2461B-2CB7-4BE9-9484-42A3EF58B08C}"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287546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2555173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1802687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13977610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1781408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5637586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82940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5726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4211669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484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18D2F-7E75-497F-856F-7BB1A8B5502A}" type="datetimeFigureOut">
              <a:rPr lang="en-US" smtClean="0"/>
              <a:t>1/31/2014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2461B-2CB7-4BE9-9484-42A3EF58B08C}"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263351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945784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896130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7401751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35490215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8682817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4639982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57713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281791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6658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018D2F-7E75-497F-856F-7BB1A8B5502A}" type="datetimeFigureOut">
              <a:rPr lang="en-US" smtClean="0"/>
              <a:t>1/31/2014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C2461B-2CB7-4BE9-9484-42A3EF58B08C}"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7592766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1506576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9296375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4100210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4930253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3478231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683159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4319841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79340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69835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018D2F-7E75-497F-856F-7BB1A8B5502A}" type="datetimeFigureOut">
              <a:rPr lang="en-US" smtClean="0"/>
              <a:t>1/31/2014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C2461B-2CB7-4BE9-9484-42A3EF58B08C}"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65720833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5995077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9371612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0780404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4503821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74721151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n-US">
              <a:solidFill>
                <a:prstClr val="black">
                  <a:lumMod val="65000"/>
                  <a:lumOff val="35000"/>
                </a:prstClr>
              </a:solidFill>
            </a:endParaRPr>
          </a:p>
        </p:txBody>
      </p:sp>
    </p:spTree>
    <p:extLst>
      <p:ext uri="{BB962C8B-B14F-4D97-AF65-F5344CB8AC3E}">
        <p14:creationId xmlns:p14="http://schemas.microsoft.com/office/powerpoint/2010/main" val="26821546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7473463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98462562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2306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018D2F-7E75-497F-856F-7BB1A8B5502A}" type="datetimeFigureOut">
              <a:rPr lang="en-US" smtClean="0"/>
              <a:t>1/31/2014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C2461B-2CB7-4BE9-9484-42A3EF58B08C}" type="slidenum">
              <a:rPr lang="en-US" smtClean="0"/>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4809915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43247556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42040205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4739106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08977157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1983367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2126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18D2F-7E75-497F-856F-7BB1A8B5502A}" type="datetimeFigureOut">
              <a:rPr lang="en-US" smtClean="0"/>
              <a:t>1/31/2014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C2461B-2CB7-4BE9-9484-42A3EF58B0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t>1/31/2014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C2461B-2CB7-4BE9-9484-42A3EF58B08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18D2F-7E75-497F-856F-7BB1A8B5502A}" type="datetimeFigureOut">
              <a:rPr lang="en-US" smtClean="0"/>
              <a:t>1/31/2014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C2461B-2CB7-4BE9-9484-42A3EF58B08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018D2F-7E75-497F-856F-7BB1A8B5502A}" type="datetimeFigureOut">
              <a:rPr lang="en-US" smtClean="0"/>
              <a:t>1/31/2014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5C2461B-2CB7-4BE9-9484-42A3EF58B08C}"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89085768"/>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223586727"/>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03409415"/>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132890905"/>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018D2F-7E75-497F-856F-7BB1A8B5502A}" type="datetimeFigureOut">
              <a:rPr lang="en-US" smtClean="0">
                <a:solidFill>
                  <a:prstClr val="black">
                    <a:lumMod val="65000"/>
                    <a:lumOff val="35000"/>
                  </a:prstClr>
                </a:solidFill>
              </a:rPr>
              <a:pPr/>
              <a:t>1/31/2014</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5C2461B-2CB7-4BE9-9484-42A3EF58B08C}"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928596986"/>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5.xml"/><Relationship Id="rId1" Type="http://schemas.openxmlformats.org/officeDocument/2006/relationships/themeOverride" Target="../theme/themeOverride7.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7.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6.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844" y="838200"/>
            <a:ext cx="7832556" cy="4800599"/>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ctrTitle"/>
          </p:nvPr>
        </p:nvSpPr>
        <p:spPr>
          <a:xfrm>
            <a:off x="3962400" y="838199"/>
            <a:ext cx="4495800" cy="2819401"/>
          </a:xfrm>
        </p:spPr>
        <p:txBody>
          <a:bodyPr>
            <a:prstTxWarp prst="textButtonPour">
              <a:avLst/>
            </a:prstTxWarp>
          </a:bodyPr>
          <a:lstStyle/>
          <a:p>
            <a:r>
              <a:rPr lang="en-US" sz="6600" dirty="0" smtClean="0">
                <a:solidFill>
                  <a:schemeClr val="tx2">
                    <a:lumMod val="75000"/>
                  </a:schemeClr>
                </a:solidFill>
              </a:rPr>
              <a:t>Behemoth</a:t>
            </a:r>
            <a:r>
              <a:rPr lang="en-US" sz="6600" dirty="0" smtClean="0"/>
              <a:t> </a:t>
            </a:r>
            <a:r>
              <a:rPr lang="en-US" sz="6600" dirty="0" smtClean="0">
                <a:solidFill>
                  <a:srgbClr val="C00000"/>
                </a:solidFill>
              </a:rPr>
              <a:t>&amp;</a:t>
            </a:r>
            <a:r>
              <a:rPr lang="en-US" sz="6600" dirty="0" smtClean="0"/>
              <a:t/>
            </a:r>
            <a:br>
              <a:rPr lang="en-US" sz="6600" dirty="0" smtClean="0"/>
            </a:br>
            <a:r>
              <a:rPr lang="en-US" sz="6600" dirty="0" smtClean="0">
                <a:solidFill>
                  <a:schemeClr val="accent3">
                    <a:lumMod val="75000"/>
                  </a:schemeClr>
                </a:solidFill>
              </a:rPr>
              <a:t>Leviathan</a:t>
            </a:r>
            <a:endParaRPr lang="en-US" sz="6600" dirty="0">
              <a:solidFill>
                <a:schemeClr val="accent3">
                  <a:lumMod val="75000"/>
                </a:schemeClr>
              </a:solidFill>
            </a:endParaRPr>
          </a:p>
        </p:txBody>
      </p:sp>
      <p:sp>
        <p:nvSpPr>
          <p:cNvPr id="3" name="Subtitle 2"/>
          <p:cNvSpPr>
            <a:spLocks noGrp="1"/>
          </p:cNvSpPr>
          <p:nvPr>
            <p:ph type="subTitle" idx="1"/>
          </p:nvPr>
        </p:nvSpPr>
        <p:spPr>
          <a:xfrm>
            <a:off x="0" y="5029200"/>
            <a:ext cx="9144000" cy="1219200"/>
          </a:xfrm>
        </p:spPr>
        <p:txBody>
          <a:bodyPr>
            <a:normAutofit fontScale="92500" lnSpcReduction="20000"/>
          </a:bodyPr>
          <a:lstStyle/>
          <a:p>
            <a:r>
              <a:rPr lang="en-US" sz="2800" dirty="0" smtClean="0">
                <a:solidFill>
                  <a:schemeClr val="bg1"/>
                </a:solidFill>
              </a:rPr>
              <a:t>Job 40:15-41:34</a:t>
            </a:r>
          </a:p>
          <a:p>
            <a:endParaRPr lang="en-US" sz="2800" dirty="0">
              <a:solidFill>
                <a:schemeClr val="bg1"/>
              </a:solidFill>
            </a:endParaRPr>
          </a:p>
          <a:p>
            <a:r>
              <a:rPr lang="en-US" sz="2800" spc="600" dirty="0" smtClean="0">
                <a:solidFill>
                  <a:schemeClr val="accent1">
                    <a:lumMod val="75000"/>
                  </a:schemeClr>
                </a:solidFill>
              </a:rPr>
              <a:t>(context)</a:t>
            </a:r>
            <a:endParaRPr lang="en-US" sz="2800" spc="600" dirty="0">
              <a:solidFill>
                <a:schemeClr val="accent1">
                  <a:lumMod val="75000"/>
                </a:schemeClr>
              </a:solidFill>
            </a:endParaRPr>
          </a:p>
        </p:txBody>
      </p:sp>
      <p:sp>
        <p:nvSpPr>
          <p:cNvPr id="4" name="TextBox 3"/>
          <p:cNvSpPr txBox="1"/>
          <p:nvPr/>
        </p:nvSpPr>
        <p:spPr>
          <a:xfrm>
            <a:off x="0" y="6488668"/>
            <a:ext cx="9144000" cy="369332"/>
          </a:xfrm>
          <a:prstGeom prst="rect">
            <a:avLst/>
          </a:prstGeom>
          <a:noFill/>
        </p:spPr>
        <p:txBody>
          <a:bodyPr wrap="square" rtlCol="0">
            <a:spAutoFit/>
          </a:bodyPr>
          <a:lstStyle/>
          <a:p>
            <a:pPr algn="ctr"/>
            <a:r>
              <a:rPr lang="en-US" dirty="0" smtClean="0"/>
              <a:t>Part 2b</a:t>
            </a:r>
            <a:endParaRPr lang="en-US" dirty="0"/>
          </a:p>
        </p:txBody>
      </p:sp>
    </p:spTree>
    <p:extLst>
      <p:ext uri="{BB962C8B-B14F-4D97-AF65-F5344CB8AC3E}">
        <p14:creationId xmlns:p14="http://schemas.microsoft.com/office/powerpoint/2010/main" val="411692665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Empty Talk (Job 35:13)</a:t>
            </a:r>
            <a:endParaRPr lang="en-US" dirty="0"/>
          </a:p>
        </p:txBody>
      </p:sp>
      <p:sp>
        <p:nvSpPr>
          <p:cNvPr id="3" name="Content Placeholder 2"/>
          <p:cNvSpPr>
            <a:spLocks noGrp="1"/>
          </p:cNvSpPr>
          <p:nvPr>
            <p:ph idx="1"/>
          </p:nvPr>
        </p:nvSpPr>
        <p:spPr>
          <a:xfrm>
            <a:off x="457200" y="1600200"/>
            <a:ext cx="5943600" cy="5105400"/>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sz="3200" dirty="0" smtClean="0"/>
              <a:t>God will not listen to empty talk (13)</a:t>
            </a:r>
          </a:p>
          <a:p>
            <a:pPr lvl="1"/>
            <a:r>
              <a:rPr lang="en-US" sz="2400" dirty="0" smtClean="0"/>
              <a:t>Vain talk turns away God (Job 9:22-24)</a:t>
            </a:r>
          </a:p>
          <a:p>
            <a:pPr lvl="1"/>
            <a:r>
              <a:rPr lang="en-US" sz="2400" dirty="0" smtClean="0"/>
              <a:t>How often do men utter empty things when afflicted?</a:t>
            </a:r>
          </a:p>
          <a:p>
            <a:pPr lvl="2"/>
            <a:r>
              <a:rPr lang="en-US" sz="2400" dirty="0" smtClean="0"/>
              <a:t>“Why has God brought this upon me?”</a:t>
            </a:r>
          </a:p>
          <a:p>
            <a:pPr lvl="2"/>
            <a:r>
              <a:rPr lang="en-US" sz="2400" dirty="0" smtClean="0"/>
              <a:t>“How can a God of love allow so much suffering?”</a:t>
            </a:r>
          </a:p>
          <a:p>
            <a:pPr lvl="2"/>
            <a:r>
              <a:rPr lang="en-US" sz="2400" dirty="0" smtClean="0"/>
              <a:t>“It must be God’s will!” </a:t>
            </a:r>
          </a:p>
          <a:p>
            <a:pPr lvl="2"/>
            <a:r>
              <a:rPr lang="en-US" sz="2400" dirty="0" smtClean="0"/>
              <a:t>Ecclesiastes 5:1, 2</a:t>
            </a:r>
          </a:p>
        </p:txBody>
      </p:sp>
      <p:pic>
        <p:nvPicPr>
          <p:cNvPr id="1029" name="Picture 5" descr="C:\Users\Steven\AppData\Local\Microsoft\Windows\Temporary Internet Files\Content.IE5\XJOPTHOC\MP900385536[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3256"/>
          <a:stretch/>
        </p:blipFill>
        <p:spPr bwMode="auto">
          <a:xfrm>
            <a:off x="6719280" y="2514600"/>
            <a:ext cx="2196120" cy="2667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87959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Call &amp;Wait (Job 35:14-16)</a:t>
            </a:r>
            <a:endParaRPr lang="en-US" dirty="0"/>
          </a:p>
        </p:txBody>
      </p:sp>
      <p:sp>
        <p:nvSpPr>
          <p:cNvPr id="3" name="Content Placeholder 2"/>
          <p:cNvSpPr>
            <a:spLocks noGrp="1"/>
          </p:cNvSpPr>
          <p:nvPr>
            <p:ph idx="1"/>
          </p:nvPr>
        </p:nvSpPr>
        <p:spPr>
          <a:xfrm>
            <a:off x="457200" y="1600200"/>
            <a:ext cx="8229600" cy="4800600"/>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en-US" sz="3600" dirty="0" smtClean="0"/>
              <a:t>14  </a:t>
            </a:r>
            <a:r>
              <a:rPr lang="en-US" sz="3600" dirty="0"/>
              <a:t>Although you say you do not see Him, Yet justice is before Him, and you must wait for Him.</a:t>
            </a:r>
          </a:p>
          <a:p>
            <a:pPr marL="0" indent="0">
              <a:buNone/>
            </a:pPr>
            <a:r>
              <a:rPr lang="en-US" sz="3600" dirty="0" smtClean="0"/>
              <a:t>15  </a:t>
            </a:r>
            <a:r>
              <a:rPr lang="en-US" sz="3600" dirty="0"/>
              <a:t>And now, because He has not punished in His anger, Nor taken much notice of folly,</a:t>
            </a:r>
          </a:p>
          <a:p>
            <a:pPr marL="0" indent="0">
              <a:buNone/>
            </a:pPr>
            <a:r>
              <a:rPr lang="en-US" sz="3600" dirty="0" smtClean="0"/>
              <a:t>16  Therefore </a:t>
            </a:r>
            <a:r>
              <a:rPr lang="en-US" sz="3600" dirty="0"/>
              <a:t>Job opens his mouth in vain; He multiplies words without knowledge</a:t>
            </a:r>
            <a:r>
              <a:rPr lang="en-US" sz="3600" dirty="0" smtClean="0"/>
              <a:t>."</a:t>
            </a:r>
          </a:p>
        </p:txBody>
      </p:sp>
      <p:sp>
        <p:nvSpPr>
          <p:cNvPr id="4" name="Content Placeholder 2"/>
          <p:cNvSpPr txBox="1">
            <a:spLocks/>
          </p:cNvSpPr>
          <p:nvPr/>
        </p:nvSpPr>
        <p:spPr>
          <a:xfrm>
            <a:off x="457200" y="1600200"/>
            <a:ext cx="8229600" cy="48006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dk1"/>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dk1"/>
                </a:solidFill>
                <a:latin typeface="+mn-lt"/>
                <a:ea typeface="+mn-ea"/>
                <a:cs typeface="+mn-cs"/>
              </a:defRPr>
            </a:lvl9pPr>
          </a:lstStyle>
          <a:p>
            <a:pPr marL="0" indent="0">
              <a:buFont typeface="Arial" pitchFamily="34" charset="0"/>
              <a:buNone/>
            </a:pPr>
            <a:r>
              <a:rPr lang="en-US" sz="3600" dirty="0" smtClean="0"/>
              <a:t>14  Although you say you do not see Him, Yet justice is before Him, and you must wait for Him.</a:t>
            </a:r>
          </a:p>
          <a:p>
            <a:pPr marL="0" indent="0">
              <a:buFont typeface="Arial" pitchFamily="34" charset="0"/>
              <a:buNone/>
            </a:pPr>
            <a:r>
              <a:rPr lang="en-US" sz="3600" dirty="0" smtClean="0"/>
              <a:t>15  And now, because He has not punished in His anger, Nor taken much notice of folly,</a:t>
            </a:r>
          </a:p>
          <a:p>
            <a:pPr marL="0" indent="0">
              <a:buFont typeface="Arial" pitchFamily="34" charset="0"/>
              <a:buNone/>
            </a:pPr>
            <a:r>
              <a:rPr lang="en-US" sz="3600" dirty="0" smtClean="0"/>
              <a:t>16  Therefore Job opens his mouth in vain; </a:t>
            </a:r>
            <a:r>
              <a:rPr lang="en-US" sz="3600" dirty="0" smtClean="0">
                <a:solidFill>
                  <a:schemeClr val="accent3"/>
                </a:solidFill>
              </a:rPr>
              <a:t>He multiplies words without knowledge.</a:t>
            </a:r>
            <a:r>
              <a:rPr lang="en-US" sz="3600" dirty="0" smtClean="0"/>
              <a:t>"</a:t>
            </a:r>
          </a:p>
        </p:txBody>
      </p:sp>
    </p:spTree>
    <p:extLst>
      <p:ext uri="{BB962C8B-B14F-4D97-AF65-F5344CB8AC3E}">
        <p14:creationId xmlns:p14="http://schemas.microsoft.com/office/powerpoint/2010/main" val="39987791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6000" dirty="0" smtClean="0">
                <a:latin typeface="Eras Bold ITC" panose="020B0907030504020204" pitchFamily="34" charset="0"/>
              </a:rPr>
              <a:t>“Will A Man Love God Without Earthly Rewards?”</a:t>
            </a:r>
            <a:endParaRPr lang="en-US" sz="6000" dirty="0">
              <a:latin typeface="Eras Bold ITC" panose="020B0907030504020204" pitchFamily="34" charset="0"/>
            </a:endParaRPr>
          </a:p>
        </p:txBody>
      </p:sp>
      <p:sp>
        <p:nvSpPr>
          <p:cNvPr id="5" name="Text Placeholder 4"/>
          <p:cNvSpPr>
            <a:spLocks noGrp="1"/>
          </p:cNvSpPr>
          <p:nvPr>
            <p:ph type="body" idx="1"/>
          </p:nvPr>
        </p:nvSpPr>
        <p:spPr/>
        <p:txBody>
          <a:bodyPr/>
          <a:lstStyle/>
          <a:p>
            <a:endParaRPr lang="en-US"/>
          </a:p>
        </p:txBody>
      </p:sp>
      <p:sp>
        <p:nvSpPr>
          <p:cNvPr id="6" name="TextBox 5"/>
          <p:cNvSpPr txBox="1"/>
          <p:nvPr/>
        </p:nvSpPr>
        <p:spPr>
          <a:xfrm>
            <a:off x="0" y="0"/>
            <a:ext cx="9144000" cy="523220"/>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sz="2800" dirty="0" smtClean="0"/>
              <a:t>The Question In Conflict…</a:t>
            </a:r>
            <a:endParaRPr lang="en-US" sz="2800" dirty="0"/>
          </a:p>
        </p:txBody>
      </p:sp>
    </p:spTree>
    <p:extLst>
      <p:ext uri="{BB962C8B-B14F-4D97-AF65-F5344CB8AC3E}">
        <p14:creationId xmlns:p14="http://schemas.microsoft.com/office/powerpoint/2010/main" val="241541940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plus/>
      </p:transition>
    </mc:Choice>
    <mc:Fallback>
      <p:transition spd="slow">
        <p:plu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latin typeface="Gill Sans Ultra Bold Condensed" panose="020B0A06020104020203" pitchFamily="34" charset="0"/>
              </a:rPr>
              <a:t>Will We Prove Satan </a:t>
            </a:r>
            <a:r>
              <a:rPr lang="en-US" sz="6600" b="1" dirty="0" smtClean="0">
                <a:ln w="24500" cmpd="dbl">
                  <a:solidFill>
                    <a:srgbClr val="C0000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63500">
                    <a:schemeClr val="accent3">
                      <a:satMod val="175000"/>
                      <a:alpha val="40000"/>
                    </a:schemeClr>
                  </a:glow>
                  <a:outerShdw blurRad="38100" dist="38100" dir="7020000" algn="tl">
                    <a:srgbClr val="000000">
                      <a:alpha val="35000"/>
                    </a:srgbClr>
                  </a:outerShdw>
                </a:effectLst>
                <a:latin typeface="Gill Sans Ultra Bold Condensed" panose="020B0A06020104020203" pitchFamily="34" charset="0"/>
              </a:rPr>
              <a:t>WRONG?</a:t>
            </a:r>
            <a:endParaRPr lang="en-US" sz="6600" b="1" dirty="0">
              <a:ln w="24500" cmpd="dbl">
                <a:solidFill>
                  <a:srgbClr val="C0000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glow rad="63500">
                  <a:schemeClr val="accent3">
                    <a:satMod val="175000"/>
                    <a:alpha val="40000"/>
                  </a:schemeClr>
                </a:glow>
                <a:outerShdw blurRad="38100" dist="38100" dir="7020000" algn="tl">
                  <a:srgbClr val="000000">
                    <a:alpha val="35000"/>
                  </a:srgbClr>
                </a:outerShdw>
              </a:effectLst>
              <a:latin typeface="Gill Sans Ultra Bold Condensed" panose="020B0A06020104020203" pitchFamily="34" charset="0"/>
            </a:endParaRPr>
          </a:p>
        </p:txBody>
      </p:sp>
      <p:sp>
        <p:nvSpPr>
          <p:cNvPr id="3" name="Content Placeholder 2"/>
          <p:cNvSpPr>
            <a:spLocks noGrp="1"/>
          </p:cNvSpPr>
          <p:nvPr>
            <p:ph idx="1"/>
          </p:nvPr>
        </p:nvSpPr>
        <p:spPr/>
        <p:txBody>
          <a:bodyPr/>
          <a:lstStyle/>
          <a:p>
            <a:pPr marL="0" indent="0">
              <a:buNone/>
            </a:pPr>
            <a:r>
              <a:rPr lang="en-US" dirty="0"/>
              <a:t>4  So Satan answered the LORD and said, "Skin for skin! Yes, all that a man has he will give for his life.</a:t>
            </a:r>
          </a:p>
          <a:p>
            <a:pPr marL="0" indent="0">
              <a:buNone/>
            </a:pPr>
            <a:r>
              <a:rPr lang="en-US" dirty="0"/>
              <a:t>5  "But stretch out Your hand now, and touch his bone and his flesh, and he will surely curse You to Your face!"</a:t>
            </a:r>
          </a:p>
          <a:p>
            <a:pPr marL="0" indent="0">
              <a:buNone/>
            </a:pPr>
            <a:r>
              <a:rPr lang="en-US" sz="7200" b="1" dirty="0" smtClean="0">
                <a:solidFill>
                  <a:srgbClr val="C00000"/>
                </a:solidFill>
              </a:rPr>
              <a:t>Job 2:4, 5</a:t>
            </a:r>
            <a:endParaRPr lang="en-US" sz="7200" b="1" dirty="0">
              <a:solidFill>
                <a:srgbClr val="C00000"/>
              </a:solidFill>
            </a:endParaRPr>
          </a:p>
        </p:txBody>
      </p:sp>
      <p:sp>
        <p:nvSpPr>
          <p:cNvPr id="4" name="TextBox 3"/>
          <p:cNvSpPr txBox="1"/>
          <p:nvPr/>
        </p:nvSpPr>
        <p:spPr>
          <a:xfrm>
            <a:off x="609600" y="4876800"/>
            <a:ext cx="7924800" cy="1938992"/>
          </a:xfrm>
          <a:prstGeom prst="rect">
            <a:avLst/>
          </a:prstGeom>
          <a:ln>
            <a:solidFill>
              <a:srgbClr val="C0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400" dirty="0" smtClean="0"/>
              <a:t>“Do </a:t>
            </a:r>
            <a:r>
              <a:rPr lang="en-US" sz="2400" dirty="0"/>
              <a:t>not fear any of those things which you are about to suffer. Indeed, the devil is about to throw some of you into prison, that you may be tested, and you will have tribulation ten days. Be faithful until death, and I will give you the crown of </a:t>
            </a:r>
            <a:r>
              <a:rPr lang="en-US" sz="2400" dirty="0" smtClean="0"/>
              <a:t>life” </a:t>
            </a:r>
            <a:r>
              <a:rPr lang="en-US" sz="2400" dirty="0" smtClean="0">
                <a:solidFill>
                  <a:srgbClr val="C00000"/>
                </a:solidFill>
              </a:rPr>
              <a:t>(Rev. 2:10)</a:t>
            </a:r>
            <a:endParaRPr lang="en-US" sz="2400" dirty="0">
              <a:solidFill>
                <a:srgbClr val="C00000"/>
              </a:solidFill>
            </a:endParaRPr>
          </a:p>
        </p:txBody>
      </p:sp>
    </p:spTree>
    <p:extLst>
      <p:ext uri="{BB962C8B-B14F-4D97-AF65-F5344CB8AC3E}">
        <p14:creationId xmlns:p14="http://schemas.microsoft.com/office/powerpoint/2010/main" val="778324584"/>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250" fill="hold"/>
                                        <p:tgtEl>
                                          <p:spTgt spid="4"/>
                                        </p:tgtEl>
                                        <p:attrNameLst>
                                          <p:attrName>ppt_x</p:attrName>
                                        </p:attrNameLst>
                                      </p:cBhvr>
                                      <p:tavLst>
                                        <p:tav tm="0">
                                          <p:val>
                                            <p:strVal val="1+#ppt_w/2"/>
                                          </p:val>
                                        </p:tav>
                                        <p:tav tm="100000">
                                          <p:val>
                                            <p:strVal val="#ppt_x"/>
                                          </p:val>
                                        </p:tav>
                                      </p:tavLst>
                                    </p:anim>
                                    <p:anim calcmode="lin" valueType="num">
                                      <p:cBhvr additive="base">
                                        <p:cTn id="8" dur="125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a:xfrm>
            <a:off x="762000" y="1600200"/>
            <a:ext cx="6553200" cy="5029200"/>
          </a:xfrm>
        </p:spPr>
        <p:txBody>
          <a:bodyPr>
            <a:normAutofit/>
          </a:bodyPr>
          <a:lstStyle/>
          <a:p>
            <a:pPr marL="914400" indent="-914400">
              <a:buNone/>
            </a:pPr>
            <a:r>
              <a:rPr lang="en-US" sz="3600" b="1" dirty="0" smtClean="0">
                <a:solidFill>
                  <a:srgbClr val="C00000"/>
                </a:solidFill>
              </a:rPr>
              <a:t>1	</a:t>
            </a:r>
            <a:r>
              <a:rPr lang="en-US" sz="3600" dirty="0" smtClean="0"/>
              <a:t>evidence </a:t>
            </a:r>
            <a:r>
              <a:rPr lang="en-US" sz="3600" dirty="0" smtClean="0"/>
              <a:t>for dinosaurs and man living together</a:t>
            </a:r>
          </a:p>
          <a:p>
            <a:pPr marL="914400" indent="-914400">
              <a:buNone/>
            </a:pPr>
            <a:r>
              <a:rPr lang="en-US" sz="3600" b="1" dirty="0" smtClean="0">
                <a:solidFill>
                  <a:srgbClr val="C00000"/>
                </a:solidFill>
              </a:rPr>
              <a:t>2</a:t>
            </a:r>
            <a:r>
              <a:rPr lang="en-US" sz="3600" b="1" baseline="-25000" dirty="0" smtClean="0">
                <a:solidFill>
                  <a:srgbClr val="C00000"/>
                </a:solidFill>
              </a:rPr>
              <a:t>a</a:t>
            </a:r>
            <a:r>
              <a:rPr lang="en-US" sz="3600" b="1" dirty="0" smtClean="0">
                <a:solidFill>
                  <a:srgbClr val="C00000"/>
                </a:solidFill>
              </a:rPr>
              <a:t>	</a:t>
            </a:r>
            <a:r>
              <a:rPr lang="en-US" sz="3600" dirty="0" smtClean="0"/>
              <a:t>the </a:t>
            </a:r>
            <a:r>
              <a:rPr lang="en-US" sz="3600" dirty="0" smtClean="0"/>
              <a:t>conflict between Job </a:t>
            </a:r>
            <a:r>
              <a:rPr lang="en-US" sz="3600" dirty="0" smtClean="0"/>
              <a:t>and </a:t>
            </a:r>
            <a:r>
              <a:rPr lang="en-US" sz="3600" dirty="0" smtClean="0"/>
              <a:t>his </a:t>
            </a:r>
            <a:r>
              <a:rPr lang="en-US" sz="3600" dirty="0" smtClean="0"/>
              <a:t>friends </a:t>
            </a:r>
            <a:r>
              <a:rPr lang="en-US" sz="3600" dirty="0"/>
              <a:t> </a:t>
            </a:r>
            <a:r>
              <a:rPr lang="en-US" sz="3600" dirty="0" smtClean="0"/>
              <a:t>and between</a:t>
            </a:r>
            <a:r>
              <a:rPr lang="en-US" sz="3600" dirty="0" smtClean="0"/>
              <a:t> Job </a:t>
            </a:r>
            <a:r>
              <a:rPr lang="en-US" sz="3600" dirty="0" smtClean="0"/>
              <a:t>and </a:t>
            </a:r>
            <a:r>
              <a:rPr lang="en-US" sz="3600" dirty="0" smtClean="0"/>
              <a:t>God</a:t>
            </a:r>
            <a:endParaRPr lang="en-US" sz="3600" dirty="0" smtClean="0"/>
          </a:p>
          <a:p>
            <a:pPr marL="914400" indent="-914400">
              <a:buNone/>
            </a:pPr>
            <a:r>
              <a:rPr lang="en-US" sz="3600" b="1" dirty="0" smtClean="0">
                <a:solidFill>
                  <a:srgbClr val="C00000"/>
                </a:solidFill>
              </a:rPr>
              <a:t>2</a:t>
            </a:r>
            <a:r>
              <a:rPr lang="en-US" sz="3600" b="1" baseline="-25000" dirty="0" smtClean="0">
                <a:solidFill>
                  <a:srgbClr val="C00000"/>
                </a:solidFill>
              </a:rPr>
              <a:t>b</a:t>
            </a:r>
            <a:r>
              <a:rPr lang="en-US" sz="3600" b="1" dirty="0" smtClean="0">
                <a:solidFill>
                  <a:srgbClr val="C00000"/>
                </a:solidFill>
              </a:rPr>
              <a:t>	</a:t>
            </a:r>
            <a:r>
              <a:rPr lang="en-US" sz="3600" dirty="0" smtClean="0"/>
              <a:t>Elihu’s response</a:t>
            </a:r>
          </a:p>
          <a:p>
            <a:pPr marL="914400" indent="-914400">
              <a:buNone/>
            </a:pPr>
            <a:r>
              <a:rPr lang="en-US" sz="3600" b="1" dirty="0" smtClean="0">
                <a:solidFill>
                  <a:srgbClr val="C00000"/>
                </a:solidFill>
              </a:rPr>
              <a:t>2</a:t>
            </a:r>
            <a:r>
              <a:rPr lang="en-US" sz="3600" b="1" baseline="-25000" dirty="0" smtClean="0">
                <a:solidFill>
                  <a:srgbClr val="C00000"/>
                </a:solidFill>
              </a:rPr>
              <a:t>c</a:t>
            </a:r>
            <a:r>
              <a:rPr lang="en-US" sz="3600" b="1" dirty="0" smtClean="0">
                <a:solidFill>
                  <a:srgbClr val="C00000"/>
                </a:solidFill>
              </a:rPr>
              <a:t>	</a:t>
            </a:r>
            <a:r>
              <a:rPr lang="en-US" sz="3600" dirty="0" smtClean="0"/>
              <a:t>J</a:t>
            </a:r>
            <a:r>
              <a:rPr lang="en-US" sz="3600" dirty="0" smtClean="0"/>
              <a:t>ehovah’s response</a:t>
            </a:r>
            <a:endParaRPr lang="en-US" sz="3600" dirty="0" smtClean="0"/>
          </a:p>
        </p:txBody>
      </p:sp>
      <p:cxnSp>
        <p:nvCxnSpPr>
          <p:cNvPr id="12" name="Straight Connector 11"/>
          <p:cNvCxnSpPr/>
          <p:nvPr/>
        </p:nvCxnSpPr>
        <p:spPr>
          <a:xfrm>
            <a:off x="1752600" y="5181600"/>
            <a:ext cx="3505200" cy="0"/>
          </a:xfrm>
          <a:prstGeom prst="line">
            <a:avLst/>
          </a:prstGeom>
        </p:spPr>
        <p:style>
          <a:lnRef idx="2">
            <a:schemeClr val="accent2"/>
          </a:lnRef>
          <a:fillRef idx="0">
            <a:schemeClr val="accent2"/>
          </a:fillRef>
          <a:effectRef idx="1">
            <a:schemeClr val="accent2"/>
          </a:effectRef>
          <a:fontRef idx="minor">
            <a:schemeClr val="tx1"/>
          </a:fontRef>
        </p:style>
      </p:cxnSp>
      <p:grpSp>
        <p:nvGrpSpPr>
          <p:cNvPr id="21" name="Group 20"/>
          <p:cNvGrpSpPr/>
          <p:nvPr/>
        </p:nvGrpSpPr>
        <p:grpSpPr>
          <a:xfrm>
            <a:off x="7010400" y="3007667"/>
            <a:ext cx="1913384" cy="2783533"/>
            <a:chOff x="7010400" y="3007667"/>
            <a:chExt cx="1913384" cy="2783533"/>
          </a:xfrm>
        </p:grpSpPr>
        <p:sp>
          <p:nvSpPr>
            <p:cNvPr id="8" name="TextBox 7"/>
            <p:cNvSpPr txBox="1"/>
            <p:nvPr/>
          </p:nvSpPr>
          <p:spPr>
            <a:xfrm>
              <a:off x="7746859" y="4168600"/>
              <a:ext cx="1176925" cy="461665"/>
            </a:xfrm>
            <a:prstGeom prst="rect">
              <a:avLst/>
            </a:prstGeom>
            <a:noFill/>
          </p:spPr>
          <p:txBody>
            <a:bodyPr wrap="none" rtlCol="0">
              <a:spAutoFit/>
            </a:bodyPr>
            <a:lstStyle/>
            <a:p>
              <a:pPr algn="ctr"/>
              <a:r>
                <a:rPr lang="en-US" sz="2400" dirty="0" smtClean="0">
                  <a:solidFill>
                    <a:srgbClr val="C00000"/>
                  </a:solidFill>
                </a:rPr>
                <a:t>context</a:t>
              </a:r>
              <a:endParaRPr lang="en-US" sz="2400" dirty="0">
                <a:solidFill>
                  <a:srgbClr val="C00000"/>
                </a:solidFill>
              </a:endParaRPr>
            </a:p>
          </p:txBody>
        </p:sp>
        <p:sp>
          <p:nvSpPr>
            <p:cNvPr id="18" name="Right Brace 17"/>
            <p:cNvSpPr/>
            <p:nvPr/>
          </p:nvSpPr>
          <p:spPr>
            <a:xfrm>
              <a:off x="7010400" y="3007667"/>
              <a:ext cx="501406" cy="2783533"/>
            </a:xfrm>
            <a:prstGeom prst="rightBrace">
              <a:avLst>
                <a:gd name="adj1" fmla="val 74295"/>
                <a:gd name="adj2" fmla="val 5000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0" name="Group 19"/>
          <p:cNvGrpSpPr/>
          <p:nvPr/>
        </p:nvGrpSpPr>
        <p:grpSpPr>
          <a:xfrm>
            <a:off x="7162800" y="1828800"/>
            <a:ext cx="1981200" cy="838200"/>
            <a:chOff x="7162800" y="1828800"/>
            <a:chExt cx="1981200" cy="838200"/>
          </a:xfrm>
        </p:grpSpPr>
        <p:sp>
          <p:nvSpPr>
            <p:cNvPr id="16" name="TextBox 15"/>
            <p:cNvSpPr txBox="1"/>
            <p:nvPr/>
          </p:nvSpPr>
          <p:spPr>
            <a:xfrm>
              <a:off x="7526647" y="2041073"/>
              <a:ext cx="1617353" cy="461665"/>
            </a:xfrm>
            <a:prstGeom prst="rect">
              <a:avLst/>
            </a:prstGeom>
            <a:noFill/>
          </p:spPr>
          <p:txBody>
            <a:bodyPr wrap="square" rtlCol="0">
              <a:spAutoFit/>
            </a:bodyPr>
            <a:lstStyle/>
            <a:p>
              <a:pPr algn="ctr"/>
              <a:r>
                <a:rPr lang="en-US" sz="2400" dirty="0" smtClean="0">
                  <a:solidFill>
                    <a:srgbClr val="C00000"/>
                  </a:solidFill>
                </a:rPr>
                <a:t>concept</a:t>
              </a:r>
              <a:endParaRPr lang="en-US" sz="2400" dirty="0">
                <a:solidFill>
                  <a:srgbClr val="C00000"/>
                </a:solidFill>
              </a:endParaRPr>
            </a:p>
          </p:txBody>
        </p:sp>
        <p:sp>
          <p:nvSpPr>
            <p:cNvPr id="19" name="Right Brace 18"/>
            <p:cNvSpPr/>
            <p:nvPr/>
          </p:nvSpPr>
          <p:spPr>
            <a:xfrm>
              <a:off x="7162800" y="1828800"/>
              <a:ext cx="501406" cy="838200"/>
            </a:xfrm>
            <a:prstGeom prst="rightBrace">
              <a:avLst>
                <a:gd name="adj1" fmla="val 20684"/>
                <a:gd name="adj2" fmla="val 5000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0" name="Right Arrow 9"/>
          <p:cNvSpPr/>
          <p:nvPr/>
        </p:nvSpPr>
        <p:spPr>
          <a:xfrm flipH="1">
            <a:off x="5410200" y="4496412"/>
            <a:ext cx="2574526" cy="8382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dirty="0" smtClean="0"/>
              <a:t>Today’s Lesson</a:t>
            </a:r>
            <a:endParaRPr lang="en-US" sz="2400" dirty="0"/>
          </a:p>
        </p:txBody>
      </p:sp>
    </p:spTree>
    <p:extLst>
      <p:ext uri="{BB962C8B-B14F-4D97-AF65-F5344CB8AC3E}">
        <p14:creationId xmlns:p14="http://schemas.microsoft.com/office/powerpoint/2010/main" val="169419601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500"/>
                                        <p:tgtEl>
                                          <p:spTgt spid="20"/>
                                        </p:tgtEl>
                                      </p:cBhvr>
                                    </p:animEffect>
                                  </p:childTnLst>
                                </p:cTn>
                              </p:par>
                            </p:childTnLst>
                          </p:cTn>
                        </p:par>
                        <p:par>
                          <p:cTn id="8" fill="hold">
                            <p:stCondLst>
                              <p:cond delay="500"/>
                            </p:stCondLst>
                            <p:childTnLst>
                              <p:par>
                                <p:cTn id="9" presetID="27" presetClass="emph" presetSubtype="0" repeatCount="2000" fill="remove" nodeType="afterEffect">
                                  <p:stCondLst>
                                    <p:cond delay="0"/>
                                  </p:stCondLst>
                                  <p:childTnLst>
                                    <p:animClr clrSpc="rgb" dir="cw">
                                      <p:cBhvr override="childStyle">
                                        <p:cTn id="10" dur="500" autoRev="1" fill="remove"/>
                                        <p:tgtEl>
                                          <p:spTgt spid="3">
                                            <p:txEl>
                                              <p:pRg st="0" end="0"/>
                                            </p:txEl>
                                          </p:spTgt>
                                        </p:tgtEl>
                                        <p:attrNameLst>
                                          <p:attrName>style.color</p:attrName>
                                        </p:attrNameLst>
                                      </p:cBhvr>
                                      <p:to>
                                        <a:schemeClr val="bg1"/>
                                      </p:to>
                                    </p:animClr>
                                    <p:animClr clrSpc="rgb" dir="cw">
                                      <p:cBhvr>
                                        <p:cTn id="11" dur="500" autoRev="1" fill="remove"/>
                                        <p:tgtEl>
                                          <p:spTgt spid="3">
                                            <p:txEl>
                                              <p:pRg st="0" end="0"/>
                                            </p:txEl>
                                          </p:spTgt>
                                        </p:tgtEl>
                                        <p:attrNameLst>
                                          <p:attrName>fillcolor</p:attrName>
                                        </p:attrNameLst>
                                      </p:cBhvr>
                                      <p:to>
                                        <a:schemeClr val="bg1"/>
                                      </p:to>
                                    </p:animClr>
                                    <p:set>
                                      <p:cBhvr>
                                        <p:cTn id="12" dur="500" autoRev="1" fill="remove"/>
                                        <p:tgtEl>
                                          <p:spTgt spid="3">
                                            <p:txEl>
                                              <p:pRg st="0" end="0"/>
                                            </p:txEl>
                                          </p:spTgt>
                                        </p:tgtEl>
                                        <p:attrNameLst>
                                          <p:attrName>fill.type</p:attrName>
                                        </p:attrNameLst>
                                      </p:cBhvr>
                                      <p:to>
                                        <p:strVal val="solid"/>
                                      </p:to>
                                    </p:set>
                                    <p:set>
                                      <p:cBhvr>
                                        <p:cTn id="13" dur="500" autoRev="1" fill="remove"/>
                                        <p:tgtEl>
                                          <p:spTgt spid="3">
                                            <p:txEl>
                                              <p:pRg st="0" end="0"/>
                                            </p:txEl>
                                          </p:spTgt>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right)">
                                      <p:cBhvr>
                                        <p:cTn id="18" dur="500"/>
                                        <p:tgtEl>
                                          <p:spTgt spid="21"/>
                                        </p:tgtEl>
                                      </p:cBhvr>
                                    </p:animEffect>
                                  </p:childTnLst>
                                </p:cTn>
                              </p:par>
                            </p:childTnLst>
                          </p:cTn>
                        </p:par>
                        <p:par>
                          <p:cTn id="19" fill="hold">
                            <p:stCondLst>
                              <p:cond delay="500"/>
                            </p:stCondLst>
                            <p:childTnLst>
                              <p:par>
                                <p:cTn id="20" presetID="22" presetClass="emph" presetSubtype="0" fill="hold" nodeType="afterEffect">
                                  <p:stCondLst>
                                    <p:cond delay="0"/>
                                  </p:stCondLst>
                                  <p:childTnLst>
                                    <p:animClr clrSpc="hsl" dir="cw">
                                      <p:cBhvr override="childStyle">
                                        <p:cTn id="21" dur="500" fill="hold"/>
                                        <p:tgtEl>
                                          <p:spTgt spid="3">
                                            <p:txEl>
                                              <p:pRg st="1" end="1"/>
                                            </p:txEl>
                                          </p:spTgt>
                                        </p:tgtEl>
                                        <p:attrNameLst>
                                          <p:attrName>style.color</p:attrName>
                                        </p:attrNameLst>
                                      </p:cBhvr>
                                      <p:by>
                                        <p:hsl h="-7200000" s="0" l="0"/>
                                      </p:by>
                                    </p:animClr>
                                    <p:animClr clrSpc="hsl" dir="cw">
                                      <p:cBhvr>
                                        <p:cTn id="22" dur="500" fill="hold"/>
                                        <p:tgtEl>
                                          <p:spTgt spid="3">
                                            <p:txEl>
                                              <p:pRg st="1" end="1"/>
                                            </p:txEl>
                                          </p:spTgt>
                                        </p:tgtEl>
                                        <p:attrNameLst>
                                          <p:attrName>fillcolor</p:attrName>
                                        </p:attrNameLst>
                                      </p:cBhvr>
                                      <p:by>
                                        <p:hsl h="-7200000" s="0" l="0"/>
                                      </p:by>
                                    </p:animClr>
                                    <p:animClr clrSpc="hsl" dir="cw">
                                      <p:cBhvr>
                                        <p:cTn id="23" dur="500" fill="hold"/>
                                        <p:tgtEl>
                                          <p:spTgt spid="3">
                                            <p:txEl>
                                              <p:pRg st="1" end="1"/>
                                            </p:txEl>
                                          </p:spTgt>
                                        </p:tgtEl>
                                        <p:attrNameLst>
                                          <p:attrName>stroke.color</p:attrName>
                                        </p:attrNameLst>
                                      </p:cBhvr>
                                      <p:by>
                                        <p:hsl h="-7200000" s="0" l="0"/>
                                      </p:by>
                                    </p:animClr>
                                    <p:set>
                                      <p:cBhvr>
                                        <p:cTn id="24" dur="500" fill="hold"/>
                                        <p:tgtEl>
                                          <p:spTgt spid="3">
                                            <p:txEl>
                                              <p:pRg st="1" end="1"/>
                                            </p:txEl>
                                          </p:spTgt>
                                        </p:tgtEl>
                                        <p:attrNameLst>
                                          <p:attrName>fill.type</p:attrName>
                                        </p:attrNameLst>
                                      </p:cBhvr>
                                      <p:to>
                                        <p:strVal val="solid"/>
                                      </p:to>
                                    </p:set>
                                  </p:childTnLst>
                                </p:cTn>
                              </p:par>
                            </p:childTnLst>
                          </p:cTn>
                        </p:par>
                        <p:par>
                          <p:cTn id="25" fill="hold">
                            <p:stCondLst>
                              <p:cond delay="1000"/>
                            </p:stCondLst>
                            <p:childTnLst>
                              <p:par>
                                <p:cTn id="26" presetID="22" presetClass="emph" presetSubtype="0" fill="hold" nodeType="afterEffect">
                                  <p:stCondLst>
                                    <p:cond delay="0"/>
                                  </p:stCondLst>
                                  <p:childTnLst>
                                    <p:animClr clrSpc="hsl" dir="cw">
                                      <p:cBhvr override="childStyle">
                                        <p:cTn id="27" dur="500" fill="hold"/>
                                        <p:tgtEl>
                                          <p:spTgt spid="3">
                                            <p:txEl>
                                              <p:pRg st="2" end="2"/>
                                            </p:txEl>
                                          </p:spTgt>
                                        </p:tgtEl>
                                        <p:attrNameLst>
                                          <p:attrName>style.color</p:attrName>
                                        </p:attrNameLst>
                                      </p:cBhvr>
                                      <p:by>
                                        <p:hsl h="-7200000" s="0" l="0"/>
                                      </p:by>
                                    </p:animClr>
                                    <p:animClr clrSpc="hsl" dir="cw">
                                      <p:cBhvr>
                                        <p:cTn id="28" dur="500" fill="hold"/>
                                        <p:tgtEl>
                                          <p:spTgt spid="3">
                                            <p:txEl>
                                              <p:pRg st="2" end="2"/>
                                            </p:txEl>
                                          </p:spTgt>
                                        </p:tgtEl>
                                        <p:attrNameLst>
                                          <p:attrName>fillcolor</p:attrName>
                                        </p:attrNameLst>
                                      </p:cBhvr>
                                      <p:by>
                                        <p:hsl h="-7200000" s="0" l="0"/>
                                      </p:by>
                                    </p:animClr>
                                    <p:animClr clrSpc="hsl" dir="cw">
                                      <p:cBhvr>
                                        <p:cTn id="29" dur="500" fill="hold"/>
                                        <p:tgtEl>
                                          <p:spTgt spid="3">
                                            <p:txEl>
                                              <p:pRg st="2" end="2"/>
                                            </p:txEl>
                                          </p:spTgt>
                                        </p:tgtEl>
                                        <p:attrNameLst>
                                          <p:attrName>stroke.color</p:attrName>
                                        </p:attrNameLst>
                                      </p:cBhvr>
                                      <p:by>
                                        <p:hsl h="-7200000" s="0" l="0"/>
                                      </p:by>
                                    </p:animClr>
                                    <p:set>
                                      <p:cBhvr>
                                        <p:cTn id="30" dur="500" fill="hold"/>
                                        <p:tgtEl>
                                          <p:spTgt spid="3">
                                            <p:txEl>
                                              <p:pRg st="2" end="2"/>
                                            </p:txEl>
                                          </p:spTgt>
                                        </p:tgtEl>
                                        <p:attrNameLst>
                                          <p:attrName>fill.type</p:attrName>
                                        </p:attrNameLst>
                                      </p:cBhvr>
                                      <p:to>
                                        <p:strVal val="solid"/>
                                      </p:to>
                                    </p:set>
                                  </p:childTnLst>
                                </p:cTn>
                              </p:par>
                            </p:childTnLst>
                          </p:cTn>
                        </p:par>
                        <p:par>
                          <p:cTn id="31" fill="hold">
                            <p:stCondLst>
                              <p:cond delay="1500"/>
                            </p:stCondLst>
                            <p:childTnLst>
                              <p:par>
                                <p:cTn id="32" presetID="22" presetClass="emph" presetSubtype="0" fill="hold" nodeType="afterEffect">
                                  <p:stCondLst>
                                    <p:cond delay="0"/>
                                  </p:stCondLst>
                                  <p:childTnLst>
                                    <p:animClr clrSpc="hsl" dir="cw">
                                      <p:cBhvr override="childStyle">
                                        <p:cTn id="33" dur="500" fill="hold"/>
                                        <p:tgtEl>
                                          <p:spTgt spid="3">
                                            <p:txEl>
                                              <p:pRg st="3" end="3"/>
                                            </p:txEl>
                                          </p:spTgt>
                                        </p:tgtEl>
                                        <p:attrNameLst>
                                          <p:attrName>style.color</p:attrName>
                                        </p:attrNameLst>
                                      </p:cBhvr>
                                      <p:by>
                                        <p:hsl h="-7200000" s="0" l="0"/>
                                      </p:by>
                                    </p:animClr>
                                    <p:animClr clrSpc="hsl" dir="cw">
                                      <p:cBhvr>
                                        <p:cTn id="34" dur="500" fill="hold"/>
                                        <p:tgtEl>
                                          <p:spTgt spid="3">
                                            <p:txEl>
                                              <p:pRg st="3" end="3"/>
                                            </p:txEl>
                                          </p:spTgt>
                                        </p:tgtEl>
                                        <p:attrNameLst>
                                          <p:attrName>fillcolor</p:attrName>
                                        </p:attrNameLst>
                                      </p:cBhvr>
                                      <p:by>
                                        <p:hsl h="-7200000" s="0" l="0"/>
                                      </p:by>
                                    </p:animClr>
                                    <p:animClr clrSpc="hsl" dir="cw">
                                      <p:cBhvr>
                                        <p:cTn id="35" dur="500" fill="hold"/>
                                        <p:tgtEl>
                                          <p:spTgt spid="3">
                                            <p:txEl>
                                              <p:pRg st="3" end="3"/>
                                            </p:txEl>
                                          </p:spTgt>
                                        </p:tgtEl>
                                        <p:attrNameLst>
                                          <p:attrName>stroke.color</p:attrName>
                                        </p:attrNameLst>
                                      </p:cBhvr>
                                      <p:by>
                                        <p:hsl h="-7200000" s="0" l="0"/>
                                      </p:by>
                                    </p:animClr>
                                    <p:set>
                                      <p:cBhvr>
                                        <p:cTn id="36" dur="500" fill="hold"/>
                                        <p:tgtEl>
                                          <p:spTgt spid="3">
                                            <p:txEl>
                                              <p:pRg st="3" end="3"/>
                                            </p:txEl>
                                          </p:spTgt>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1250" fill="hold"/>
                                        <p:tgtEl>
                                          <p:spTgt spid="10"/>
                                        </p:tgtEl>
                                        <p:attrNameLst>
                                          <p:attrName>ppt_x</p:attrName>
                                        </p:attrNameLst>
                                      </p:cBhvr>
                                      <p:tavLst>
                                        <p:tav tm="0">
                                          <p:val>
                                            <p:strVal val="1+#ppt_w/2"/>
                                          </p:val>
                                        </p:tav>
                                        <p:tav tm="100000">
                                          <p:val>
                                            <p:strVal val="#ppt_x"/>
                                          </p:val>
                                        </p:tav>
                                      </p:tavLst>
                                    </p:anim>
                                    <p:anim calcmode="lin" valueType="num">
                                      <p:cBhvr additive="base">
                                        <p:cTn id="42" dur="1250" fill="hold"/>
                                        <p:tgtEl>
                                          <p:spTgt spid="10"/>
                                        </p:tgtEl>
                                        <p:attrNameLst>
                                          <p:attrName>ppt_y</p:attrName>
                                        </p:attrNameLst>
                                      </p:cBhvr>
                                      <p:tavLst>
                                        <p:tav tm="0">
                                          <p:val>
                                            <p:strVal val="#ppt_y"/>
                                          </p:val>
                                        </p:tav>
                                        <p:tav tm="100000">
                                          <p:val>
                                            <p:strVal val="#ppt_y"/>
                                          </p:val>
                                        </p:tav>
                                      </p:tavLst>
                                    </p:anim>
                                  </p:childTnLst>
                                </p:cTn>
                              </p:par>
                              <p:par>
                                <p:cTn id="43" presetID="22" presetClass="entr" presetSubtype="8" fill="hold"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left)">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effectLst>
                  <a:glow rad="63500">
                    <a:schemeClr val="accent6">
                      <a:satMod val="175000"/>
                      <a:alpha val="40000"/>
                    </a:schemeClr>
                  </a:glow>
                  <a:outerShdw blurRad="63500" dist="38100" dir="5400000" algn="t" rotWithShape="0">
                    <a:prstClr val="black">
                      <a:alpha val="25000"/>
                    </a:prstClr>
                  </a:outerShdw>
                </a:effectLst>
                <a:latin typeface="Adobe Gothic Std B" pitchFamily="34" charset="-128"/>
                <a:ea typeface="Adobe Gothic Std B" pitchFamily="34" charset="-128"/>
              </a:rPr>
              <a:t>Elihu</a:t>
            </a:r>
            <a:r>
              <a:rPr lang="en-US" dirty="0" smtClean="0">
                <a:effectLst>
                  <a:glow rad="63500">
                    <a:schemeClr val="accent6">
                      <a:satMod val="175000"/>
                      <a:alpha val="40000"/>
                    </a:schemeClr>
                  </a:glow>
                  <a:outerShdw blurRad="63500" dist="38100" dir="5400000" algn="t" rotWithShape="0">
                    <a:prstClr val="black">
                      <a:alpha val="25000"/>
                    </a:prstClr>
                  </a:outerShdw>
                </a:effectLst>
              </a:rPr>
              <a:t> </a:t>
            </a:r>
            <a:r>
              <a:rPr lang="en-US" dirty="0" smtClean="0"/>
              <a:t>(Job 32:1-3)</a:t>
            </a:r>
            <a:endParaRPr lang="en-US" dirty="0"/>
          </a:p>
        </p:txBody>
      </p:sp>
      <p:sp>
        <p:nvSpPr>
          <p:cNvPr id="3" name="Content Placeholder 2"/>
          <p:cNvSpPr>
            <a:spLocks noGrp="1"/>
          </p:cNvSpPr>
          <p:nvPr>
            <p:ph idx="1"/>
          </p:nvPr>
        </p:nvSpPr>
        <p:spPr/>
        <p:style>
          <a:lnRef idx="3">
            <a:schemeClr val="lt1"/>
          </a:lnRef>
          <a:fillRef idx="1">
            <a:schemeClr val="accent6"/>
          </a:fillRef>
          <a:effectRef idx="1">
            <a:schemeClr val="accent6"/>
          </a:effectRef>
          <a:fontRef idx="minor">
            <a:schemeClr val="lt1"/>
          </a:fontRef>
        </p:style>
        <p:txBody>
          <a:bodyPr>
            <a:normAutofit/>
          </a:bodyPr>
          <a:lstStyle/>
          <a:p>
            <a:pPr marL="0" indent="0">
              <a:buNone/>
            </a:pPr>
            <a:r>
              <a:rPr lang="en-US" sz="2800" dirty="0" smtClean="0"/>
              <a:t>1  </a:t>
            </a:r>
            <a:r>
              <a:rPr lang="en-US" sz="2800" dirty="0"/>
              <a:t>So these three men ceased answering Job, because he was righteous in his own eyes.</a:t>
            </a:r>
          </a:p>
          <a:p>
            <a:pPr marL="0" indent="0">
              <a:buNone/>
            </a:pPr>
            <a:r>
              <a:rPr lang="en-US" sz="2800" dirty="0"/>
              <a:t>2  Then the wrath of </a:t>
            </a:r>
            <a:r>
              <a:rPr lang="en-US" sz="2800" dirty="0" err="1"/>
              <a:t>Elihu</a:t>
            </a:r>
            <a:r>
              <a:rPr lang="en-US" sz="2800" dirty="0"/>
              <a:t>, the son of </a:t>
            </a:r>
            <a:r>
              <a:rPr lang="en-US" sz="2800" dirty="0" err="1"/>
              <a:t>Barachel</a:t>
            </a:r>
            <a:r>
              <a:rPr lang="en-US" sz="2800" dirty="0"/>
              <a:t> the </a:t>
            </a:r>
            <a:r>
              <a:rPr lang="en-US" sz="2800" dirty="0" err="1"/>
              <a:t>Buzite</a:t>
            </a:r>
            <a:r>
              <a:rPr lang="en-US" sz="2800" dirty="0"/>
              <a:t>, of the family of Ram, was aroused against Job; his wrath was aroused </a:t>
            </a:r>
            <a:r>
              <a:rPr lang="en-US" sz="2800" b="1" dirty="0">
                <a:solidFill>
                  <a:srgbClr val="FFFF00"/>
                </a:solidFill>
              </a:rPr>
              <a:t>because</a:t>
            </a:r>
            <a:r>
              <a:rPr lang="en-US" sz="2800" dirty="0"/>
              <a:t> he justified himself </a:t>
            </a:r>
            <a:r>
              <a:rPr lang="en-US" sz="2800" b="1" dirty="0">
                <a:solidFill>
                  <a:srgbClr val="FFFF00"/>
                </a:solidFill>
              </a:rPr>
              <a:t>rather</a:t>
            </a:r>
            <a:r>
              <a:rPr lang="en-US" sz="2800" dirty="0">
                <a:solidFill>
                  <a:srgbClr val="FFFF00"/>
                </a:solidFill>
              </a:rPr>
              <a:t> </a:t>
            </a:r>
            <a:r>
              <a:rPr lang="en-US" sz="2800" dirty="0"/>
              <a:t>than God.</a:t>
            </a:r>
          </a:p>
          <a:p>
            <a:pPr marL="0" indent="0">
              <a:buNone/>
            </a:pPr>
            <a:r>
              <a:rPr lang="en-US" sz="2800" dirty="0"/>
              <a:t>3  </a:t>
            </a:r>
            <a:r>
              <a:rPr lang="en-US" sz="2800" b="1" dirty="0">
                <a:solidFill>
                  <a:srgbClr val="FFFF00"/>
                </a:solidFill>
              </a:rPr>
              <a:t>Also</a:t>
            </a:r>
            <a:r>
              <a:rPr lang="en-US" sz="2800" dirty="0"/>
              <a:t> against his three friends his wrath was aroused, </a:t>
            </a:r>
            <a:r>
              <a:rPr lang="en-US" sz="2800" b="1" dirty="0">
                <a:solidFill>
                  <a:srgbClr val="FFFF00"/>
                </a:solidFill>
              </a:rPr>
              <a:t>because</a:t>
            </a:r>
            <a:r>
              <a:rPr lang="en-US" sz="2800" dirty="0"/>
              <a:t> they had found no answer, </a:t>
            </a:r>
            <a:r>
              <a:rPr lang="en-US" sz="2800" b="1" dirty="0">
                <a:solidFill>
                  <a:srgbClr val="FFFF00"/>
                </a:solidFill>
              </a:rPr>
              <a:t>and yet had condemned Job</a:t>
            </a:r>
            <a:r>
              <a:rPr lang="en-US" sz="2800" dirty="0" smtClean="0">
                <a:solidFill>
                  <a:srgbClr val="FFFF00"/>
                </a:solidFill>
              </a:rPr>
              <a:t>.</a:t>
            </a:r>
            <a:endParaRPr lang="en-US" sz="2800" dirty="0">
              <a:solidFill>
                <a:srgbClr val="FFFF00"/>
              </a:solidFill>
            </a:endParaRPr>
          </a:p>
        </p:txBody>
      </p:sp>
    </p:spTree>
    <p:extLst>
      <p:ext uri="{BB962C8B-B14F-4D97-AF65-F5344CB8AC3E}">
        <p14:creationId xmlns:p14="http://schemas.microsoft.com/office/powerpoint/2010/main" val="268381842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Elihu’s Correct Rebuke (Job 33:8-13)</a:t>
            </a:r>
            <a:endParaRPr lang="en-US" dirty="0"/>
          </a:p>
        </p:txBody>
      </p:sp>
      <p:sp>
        <p:nvSpPr>
          <p:cNvPr id="3" name="Content Placeholder 2"/>
          <p:cNvSpPr>
            <a:spLocks noGrp="1"/>
          </p:cNvSpPr>
          <p:nvPr>
            <p:ph idx="1"/>
          </p:nvPr>
        </p:nvSpPr>
        <p:spPr>
          <a:xfrm>
            <a:off x="457200" y="1600200"/>
            <a:ext cx="8229600" cy="51054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0">
              <a:buNone/>
            </a:pPr>
            <a:r>
              <a:rPr lang="en-US" sz="2800" dirty="0" smtClean="0"/>
              <a:t>8  "Surely you have spoken in my hearing, And I have heard the sound of your words, saying,</a:t>
            </a:r>
          </a:p>
          <a:p>
            <a:pPr marL="0" indent="0">
              <a:buNone/>
            </a:pPr>
            <a:r>
              <a:rPr lang="en-US" sz="2800" dirty="0" smtClean="0"/>
              <a:t>9  ‘I am pure, without transgression; I am innocent, and there is no iniquity in me.</a:t>
            </a:r>
          </a:p>
          <a:p>
            <a:pPr marL="0" indent="0">
              <a:buNone/>
            </a:pPr>
            <a:r>
              <a:rPr lang="en-US" sz="2800" dirty="0" smtClean="0"/>
              <a:t>10  Yet He finds occasions against me, He counts me as His enemy;</a:t>
            </a:r>
          </a:p>
          <a:p>
            <a:pPr marL="0" indent="0">
              <a:buNone/>
            </a:pPr>
            <a:r>
              <a:rPr lang="en-US" sz="2800" dirty="0" smtClean="0"/>
              <a:t>11  He puts my feet in the stocks, He watches all my paths.’</a:t>
            </a:r>
          </a:p>
          <a:p>
            <a:pPr marL="0" indent="0">
              <a:buNone/>
            </a:pPr>
            <a:r>
              <a:rPr lang="en-US" sz="2800" dirty="0" smtClean="0"/>
              <a:t>12  "Look, in this you are not righteous. I will answer you, </a:t>
            </a:r>
            <a:r>
              <a:rPr lang="en-US" sz="2800" b="1" dirty="0" smtClean="0">
                <a:solidFill>
                  <a:schemeClr val="accent1">
                    <a:lumMod val="75000"/>
                  </a:schemeClr>
                </a:solidFill>
              </a:rPr>
              <a:t>For God is greater than man.</a:t>
            </a:r>
          </a:p>
          <a:p>
            <a:pPr marL="0" indent="0">
              <a:buNone/>
            </a:pPr>
            <a:r>
              <a:rPr lang="en-US" sz="2800" dirty="0" smtClean="0"/>
              <a:t>13  Why do you contend with Him? For He does not give an accounting of any of His words.</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5334001"/>
            <a:ext cx="10134600" cy="1295400"/>
          </a:xfrm>
          <a:prstGeom prst="rect">
            <a:avLst/>
          </a:prstGeom>
        </p:spPr>
      </p:pic>
      <p:sp>
        <p:nvSpPr>
          <p:cNvPr id="10" name="Oval 9"/>
          <p:cNvSpPr/>
          <p:nvPr/>
        </p:nvSpPr>
        <p:spPr>
          <a:xfrm>
            <a:off x="1518524" y="3200400"/>
            <a:ext cx="529601" cy="381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066504" y="3200400"/>
            <a:ext cx="529601" cy="381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988923" y="3962400"/>
            <a:ext cx="529601" cy="381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380704" y="3979606"/>
            <a:ext cx="529601" cy="381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848398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heel(1)">
                                      <p:cBhvr>
                                        <p:cTn id="11" dur="2000"/>
                                        <p:tgtEl>
                                          <p:spTgt spid="11"/>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heel(1)">
                                      <p:cBhvr>
                                        <p:cTn id="15" dur="2000"/>
                                        <p:tgtEl>
                                          <p:spTgt spid="12"/>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heel(1)">
                                      <p:cBhvr>
                                        <p:cTn id="19" dur="20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Oppressions (Job 35:9)</a:t>
            </a:r>
            <a:endParaRPr lang="en-US" dirty="0"/>
          </a:p>
        </p:txBody>
      </p:sp>
      <p:sp>
        <p:nvSpPr>
          <p:cNvPr id="3" name="Content Placeholder 2"/>
          <p:cNvSpPr>
            <a:spLocks noGrp="1"/>
          </p:cNvSpPr>
          <p:nvPr>
            <p:ph idx="1"/>
          </p:nvPr>
        </p:nvSpPr>
        <p:spPr>
          <a:xfrm>
            <a:off x="457200" y="1600200"/>
            <a:ext cx="8229600" cy="4800600"/>
          </a:xfrm>
        </p:spPr>
        <p:style>
          <a:lnRef idx="2">
            <a:schemeClr val="accent1"/>
          </a:lnRef>
          <a:fillRef idx="1">
            <a:schemeClr val="lt1"/>
          </a:fillRef>
          <a:effectRef idx="0">
            <a:schemeClr val="accent1"/>
          </a:effectRef>
          <a:fontRef idx="minor">
            <a:schemeClr val="dk1"/>
          </a:fontRef>
        </p:style>
        <p:txBody>
          <a:bodyPr>
            <a:normAutofit/>
          </a:bodyPr>
          <a:lstStyle/>
          <a:p>
            <a:r>
              <a:rPr lang="en-US" sz="3600" dirty="0" smtClean="0"/>
              <a:t>Multitude of oppressions (9)</a:t>
            </a:r>
          </a:p>
          <a:p>
            <a:pPr lvl="1"/>
            <a:r>
              <a:rPr lang="en-US" sz="2800" dirty="0" smtClean="0"/>
              <a:t>Job understood the world was filled with a multitude of oppressions (24:1-12)</a:t>
            </a:r>
          </a:p>
          <a:p>
            <a:pPr lvl="1"/>
            <a:r>
              <a:rPr lang="en-US" sz="2800" dirty="0" smtClean="0"/>
              <a:t>Became perplexed why God’s government would allow the wicked to prosper (12:6; 21:7ff)</a:t>
            </a:r>
          </a:p>
        </p:txBody>
      </p:sp>
    </p:spTree>
    <p:extLst>
      <p:ext uri="{BB962C8B-B14F-4D97-AF65-F5344CB8AC3E}">
        <p14:creationId xmlns:p14="http://schemas.microsoft.com/office/powerpoint/2010/main" val="416318884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No One Says (Job 35:10)</a:t>
            </a:r>
            <a:endParaRPr lang="en-US" dirty="0"/>
          </a:p>
        </p:txBody>
      </p:sp>
      <p:sp>
        <p:nvSpPr>
          <p:cNvPr id="3" name="Content Placeholder 2"/>
          <p:cNvSpPr>
            <a:spLocks noGrp="1"/>
          </p:cNvSpPr>
          <p:nvPr>
            <p:ph idx="1"/>
          </p:nvPr>
        </p:nvSpPr>
        <p:spPr>
          <a:xfrm>
            <a:off x="457200" y="1600200"/>
            <a:ext cx="8229600" cy="4800600"/>
          </a:xfrm>
        </p:spPr>
        <p:style>
          <a:lnRef idx="2">
            <a:schemeClr val="accent1"/>
          </a:lnRef>
          <a:fillRef idx="1">
            <a:schemeClr val="lt1"/>
          </a:fillRef>
          <a:effectRef idx="0">
            <a:schemeClr val="accent1"/>
          </a:effectRef>
          <a:fontRef idx="minor">
            <a:schemeClr val="dk1"/>
          </a:fontRef>
        </p:style>
        <p:txBody>
          <a:bodyPr>
            <a:normAutofit/>
          </a:bodyPr>
          <a:lstStyle/>
          <a:p>
            <a:r>
              <a:rPr lang="en-US" sz="3600" dirty="0" smtClean="0"/>
              <a:t>But no one says… (10)</a:t>
            </a:r>
          </a:p>
          <a:p>
            <a:pPr lvl="1"/>
            <a:r>
              <a:rPr lang="en-US" sz="2800" dirty="0" smtClean="0"/>
              <a:t>Elihu’s counter is that even the general class of sufferers do not inquire of God</a:t>
            </a:r>
            <a:r>
              <a:rPr lang="en-US" sz="2800" dirty="0"/>
              <a:t> </a:t>
            </a:r>
            <a:r>
              <a:rPr lang="en-US" sz="2800" dirty="0" smtClean="0"/>
              <a:t>where songs can be found in calamity (cf. Acts 16:25)</a:t>
            </a:r>
          </a:p>
          <a:p>
            <a:pPr lvl="1"/>
            <a:r>
              <a:rPr lang="en-US" sz="2800" dirty="0" smtClean="0"/>
              <a:t>The oppressor and the oppressed both fail!</a:t>
            </a:r>
          </a:p>
        </p:txBody>
      </p:sp>
    </p:spTree>
    <p:extLst>
      <p:ext uri="{BB962C8B-B14F-4D97-AF65-F5344CB8AC3E}">
        <p14:creationId xmlns:p14="http://schemas.microsoft.com/office/powerpoint/2010/main" val="235052493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Who Teaches (Job 35:11)</a:t>
            </a:r>
            <a:endParaRPr lang="en-US" dirty="0"/>
          </a:p>
        </p:txBody>
      </p:sp>
      <p:sp>
        <p:nvSpPr>
          <p:cNvPr id="3" name="Content Placeholder 2"/>
          <p:cNvSpPr>
            <a:spLocks noGrp="1"/>
          </p:cNvSpPr>
          <p:nvPr>
            <p:ph idx="1"/>
          </p:nvPr>
        </p:nvSpPr>
        <p:spPr>
          <a:xfrm>
            <a:off x="457200" y="1600200"/>
            <a:ext cx="8229600" cy="4800600"/>
          </a:xfrm>
        </p:spPr>
        <p:style>
          <a:lnRef idx="2">
            <a:schemeClr val="accent1"/>
          </a:lnRef>
          <a:fillRef idx="1">
            <a:schemeClr val="lt1"/>
          </a:fillRef>
          <a:effectRef idx="0">
            <a:schemeClr val="accent1"/>
          </a:effectRef>
          <a:fontRef idx="minor">
            <a:schemeClr val="dk1"/>
          </a:fontRef>
        </p:style>
        <p:txBody>
          <a:bodyPr>
            <a:normAutofit/>
          </a:bodyPr>
          <a:lstStyle/>
          <a:p>
            <a:r>
              <a:rPr lang="en-US" sz="3600" dirty="0" smtClean="0"/>
              <a:t>Who teaches us more than the beasts (11)</a:t>
            </a:r>
          </a:p>
          <a:p>
            <a:pPr lvl="1"/>
            <a:r>
              <a:rPr lang="en-US" sz="2800" dirty="0" smtClean="0"/>
              <a:t>Man was given the capacity to learn and understand</a:t>
            </a:r>
          </a:p>
          <a:p>
            <a:pPr lvl="1"/>
            <a:r>
              <a:rPr lang="en-US" sz="2800" dirty="0" smtClean="0"/>
              <a:t>The one who refuses to learn and grow in adversity is like a beast in the animal kingdom</a:t>
            </a:r>
          </a:p>
          <a:p>
            <a:pPr lvl="2"/>
            <a:r>
              <a:rPr lang="en-US" sz="2800" dirty="0" smtClean="0"/>
              <a:t>An animal may roar and cry in hardship, but does not appeal to God</a:t>
            </a:r>
          </a:p>
        </p:txBody>
      </p:sp>
    </p:spTree>
    <p:extLst>
      <p:ext uri="{BB962C8B-B14F-4D97-AF65-F5344CB8AC3E}">
        <p14:creationId xmlns:p14="http://schemas.microsoft.com/office/powerpoint/2010/main" val="32662877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Cry Out… (Job 35:12)</a:t>
            </a:r>
            <a:endParaRPr lang="en-US" dirty="0"/>
          </a:p>
        </p:txBody>
      </p:sp>
      <p:sp>
        <p:nvSpPr>
          <p:cNvPr id="3" name="Content Placeholder 2"/>
          <p:cNvSpPr>
            <a:spLocks noGrp="1"/>
          </p:cNvSpPr>
          <p:nvPr>
            <p:ph idx="1"/>
          </p:nvPr>
        </p:nvSpPr>
        <p:spPr>
          <a:xfrm>
            <a:off x="457200" y="1600200"/>
            <a:ext cx="8229600" cy="4800600"/>
          </a:xfrm>
        </p:spPr>
        <p:style>
          <a:lnRef idx="2">
            <a:schemeClr val="accent1"/>
          </a:lnRef>
          <a:fillRef idx="1">
            <a:schemeClr val="lt1"/>
          </a:fillRef>
          <a:effectRef idx="0">
            <a:schemeClr val="accent1"/>
          </a:effectRef>
          <a:fontRef idx="minor">
            <a:schemeClr val="dk1"/>
          </a:fontRef>
        </p:style>
        <p:txBody>
          <a:bodyPr>
            <a:normAutofit/>
          </a:bodyPr>
          <a:lstStyle/>
          <a:p>
            <a:r>
              <a:rPr lang="en-US" sz="3600" dirty="0" smtClean="0"/>
              <a:t>There they cry out, but He does not answer (12)</a:t>
            </a:r>
          </a:p>
          <a:p>
            <a:pPr lvl="1"/>
            <a:r>
              <a:rPr lang="en-US" sz="2800" dirty="0" smtClean="0"/>
              <a:t>To cry out in complaint is not a prayer for mercy</a:t>
            </a:r>
          </a:p>
          <a:p>
            <a:pPr lvl="1"/>
            <a:r>
              <a:rPr lang="en-US" sz="2800" dirty="0" smtClean="0"/>
              <a:t>Care in not crying against God, but to God</a:t>
            </a:r>
          </a:p>
          <a:p>
            <a:pPr lvl="2"/>
            <a:r>
              <a:rPr lang="en-US" sz="2800" dirty="0"/>
              <a:t>“They blasphemed the God of heaven because of their pains and their sores, and did not repent of their </a:t>
            </a:r>
            <a:r>
              <a:rPr lang="en-US" sz="2800" dirty="0" smtClean="0"/>
              <a:t>deeds” (Rev. 16:11)</a:t>
            </a:r>
          </a:p>
        </p:txBody>
      </p:sp>
    </p:spTree>
    <p:extLst>
      <p:ext uri="{BB962C8B-B14F-4D97-AF65-F5344CB8AC3E}">
        <p14:creationId xmlns:p14="http://schemas.microsoft.com/office/powerpoint/2010/main" val="324876013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Pride (Job 35:12)</a:t>
            </a:r>
            <a:endParaRPr lang="en-US" dirty="0"/>
          </a:p>
        </p:txBody>
      </p:sp>
      <p:sp>
        <p:nvSpPr>
          <p:cNvPr id="3" name="Content Placeholder 2"/>
          <p:cNvSpPr>
            <a:spLocks noGrp="1"/>
          </p:cNvSpPr>
          <p:nvPr>
            <p:ph idx="1"/>
          </p:nvPr>
        </p:nvSpPr>
        <p:spPr>
          <a:xfrm>
            <a:off x="457200" y="1600200"/>
            <a:ext cx="8229600" cy="4800600"/>
          </a:xfrm>
        </p:spPr>
        <p:style>
          <a:lnRef idx="2">
            <a:schemeClr val="accent1"/>
          </a:lnRef>
          <a:fillRef idx="1">
            <a:schemeClr val="lt1"/>
          </a:fillRef>
          <a:effectRef idx="0">
            <a:schemeClr val="accent1"/>
          </a:effectRef>
          <a:fontRef idx="minor">
            <a:schemeClr val="dk1"/>
          </a:fontRef>
        </p:style>
        <p:txBody>
          <a:bodyPr>
            <a:normAutofit/>
          </a:bodyPr>
          <a:lstStyle/>
          <a:p>
            <a:r>
              <a:rPr lang="en-US" sz="3200" dirty="0" smtClean="0"/>
              <a:t>Because of the pride of evil men (12)</a:t>
            </a:r>
          </a:p>
          <a:p>
            <a:pPr lvl="1"/>
            <a:r>
              <a:rPr lang="en-US" sz="2400" dirty="0" smtClean="0"/>
              <a:t>Pride is man’s downfall and is present even in the oppressed—it is a universal plague</a:t>
            </a:r>
          </a:p>
          <a:p>
            <a:pPr lvl="1"/>
            <a:r>
              <a:rPr lang="en-US" sz="2400" dirty="0" smtClean="0"/>
              <a:t>Leviathan was brought before Job for this very purpose (Job 41:33, 34)</a:t>
            </a:r>
          </a:p>
          <a:p>
            <a:pPr lvl="2"/>
            <a:r>
              <a:rPr lang="en-US" sz="2400" dirty="0" smtClean="0"/>
              <a:t>No man would debate or challenge Leviathan</a:t>
            </a:r>
          </a:p>
          <a:p>
            <a:pPr lvl="2"/>
            <a:r>
              <a:rPr lang="en-US" sz="2400" dirty="0" smtClean="0"/>
              <a:t>No man would call his ways into question</a:t>
            </a:r>
          </a:p>
          <a:p>
            <a:pPr lvl="2"/>
            <a:r>
              <a:rPr lang="en-US" sz="2400" dirty="0" smtClean="0"/>
              <a:t>But who created Leviathan? </a:t>
            </a:r>
          </a:p>
          <a:p>
            <a:pPr lvl="2"/>
            <a:r>
              <a:rPr lang="en-US" sz="2400" dirty="0" smtClean="0"/>
              <a:t>Is man “duty-bound” to submit to God only if he can “reason out” the moral government of God?</a:t>
            </a:r>
          </a:p>
        </p:txBody>
      </p:sp>
    </p:spTree>
    <p:extLst>
      <p:ext uri="{BB962C8B-B14F-4D97-AF65-F5344CB8AC3E}">
        <p14:creationId xmlns:p14="http://schemas.microsoft.com/office/powerpoint/2010/main" val="109649823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2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3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4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5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6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9.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Executive</Template>
  <TotalTime>12722</TotalTime>
  <Words>1422</Words>
  <Application>Microsoft Office PowerPoint</Application>
  <PresentationFormat>On-screen Show (4:3)</PresentationFormat>
  <Paragraphs>94</Paragraphs>
  <Slides>13</Slides>
  <Notes>11</Notes>
  <HiddenSlides>0</HiddenSlides>
  <MMClips>0</MMClips>
  <ScaleCrop>false</ScaleCrop>
  <HeadingPairs>
    <vt:vector size="4" baseType="variant">
      <vt:variant>
        <vt:lpstr>Theme</vt:lpstr>
      </vt:variant>
      <vt:variant>
        <vt:i4>6</vt:i4>
      </vt:variant>
      <vt:variant>
        <vt:lpstr>Slide Titles</vt:lpstr>
      </vt:variant>
      <vt:variant>
        <vt:i4>13</vt:i4>
      </vt:variant>
    </vt:vector>
  </HeadingPairs>
  <TitlesOfParts>
    <vt:vector size="19" baseType="lpstr">
      <vt:lpstr>Executive</vt:lpstr>
      <vt:lpstr>2_Executive</vt:lpstr>
      <vt:lpstr>3_Executive</vt:lpstr>
      <vt:lpstr>4_Executive</vt:lpstr>
      <vt:lpstr>5_Executive</vt:lpstr>
      <vt:lpstr>6_Executive</vt:lpstr>
      <vt:lpstr>Behemoth &amp; Leviathan</vt:lpstr>
      <vt:lpstr>Review:</vt:lpstr>
      <vt:lpstr>Elihu (Job 32:1-3)</vt:lpstr>
      <vt:lpstr>Elihu’s Correct Rebuke (Job 33:8-13)</vt:lpstr>
      <vt:lpstr>Oppressions (Job 35:9)</vt:lpstr>
      <vt:lpstr>No One Says (Job 35:10)</vt:lpstr>
      <vt:lpstr>Who Teaches (Job 35:11)</vt:lpstr>
      <vt:lpstr>Cry Out… (Job 35:12)</vt:lpstr>
      <vt:lpstr>Pride (Job 35:12)</vt:lpstr>
      <vt:lpstr>Empty Talk (Job 35:13)</vt:lpstr>
      <vt:lpstr>Call &amp;Wait (Job 35:14-16)</vt:lpstr>
      <vt:lpstr>“Will A Man Love God Without Earthly Rewards?”</vt:lpstr>
      <vt:lpstr>Will We Prove Satan WRONG?</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Behemoth &amp; Leviathan</dc:title>
  <dc:creator>Steven J. Wallace</dc:creator>
  <cp:lastModifiedBy>Steven J. Wallace</cp:lastModifiedBy>
  <cp:revision>190</cp:revision>
  <dcterms:created xsi:type="dcterms:W3CDTF">2013-09-26T22:58:06Z</dcterms:created>
  <dcterms:modified xsi:type="dcterms:W3CDTF">2014-02-01T01:22:30Z</dcterms:modified>
</cp:coreProperties>
</file>